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81" r:id="rId4"/>
    <p:sldId id="282" r:id="rId5"/>
    <p:sldId id="301" r:id="rId6"/>
    <p:sldId id="290" r:id="rId7"/>
    <p:sldId id="304" r:id="rId8"/>
    <p:sldId id="305" r:id="rId9"/>
    <p:sldId id="306" r:id="rId10"/>
    <p:sldId id="307" r:id="rId11"/>
  </p:sldIdLst>
  <p:sldSz cx="20104100" cy="11309350"/>
  <p:notesSz cx="20104100" cy="1130935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2" d="100"/>
          <a:sy n="42" d="100"/>
        </p:scale>
        <p:origin x="756" y="6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507807" y="3505898"/>
            <a:ext cx="17088486" cy="237496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5900" b="0" i="0">
                <a:solidFill>
                  <a:srgbClr val="151515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3015615" y="6333236"/>
            <a:ext cx="14072870" cy="28273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4/6/2026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5900" b="0" i="0">
                <a:solidFill>
                  <a:srgbClr val="151515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4/6/2026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0429002" y="4126837"/>
            <a:ext cx="8749030" cy="0"/>
          </a:xfrm>
          <a:custGeom>
            <a:avLst/>
            <a:gdLst/>
            <a:ahLst/>
            <a:cxnLst/>
            <a:rect l="l" t="t" r="r" b="b"/>
            <a:pathLst>
              <a:path w="8749030">
                <a:moveTo>
                  <a:pt x="0" y="0"/>
                </a:moveTo>
                <a:lnTo>
                  <a:pt x="8748425" y="0"/>
                </a:lnTo>
              </a:path>
            </a:pathLst>
          </a:custGeom>
          <a:ln w="23559">
            <a:solidFill>
              <a:srgbClr val="0F908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10452561" y="4064012"/>
            <a:ext cx="8686165" cy="0"/>
          </a:xfrm>
          <a:custGeom>
            <a:avLst/>
            <a:gdLst/>
            <a:ahLst/>
            <a:cxnLst/>
            <a:rect l="l" t="t" r="r" b="b"/>
            <a:pathLst>
              <a:path w="8686165">
                <a:moveTo>
                  <a:pt x="0" y="0"/>
                </a:moveTo>
                <a:lnTo>
                  <a:pt x="8685599" y="0"/>
                </a:lnTo>
              </a:path>
            </a:pathLst>
          </a:custGeom>
          <a:ln w="23559">
            <a:solidFill>
              <a:srgbClr val="0F908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g object 18"/>
          <p:cNvSpPr/>
          <p:nvPr/>
        </p:nvSpPr>
        <p:spPr>
          <a:xfrm>
            <a:off x="997351" y="3891242"/>
            <a:ext cx="8756650" cy="0"/>
          </a:xfrm>
          <a:custGeom>
            <a:avLst/>
            <a:gdLst/>
            <a:ahLst/>
            <a:cxnLst/>
            <a:rect l="l" t="t" r="r" b="b"/>
            <a:pathLst>
              <a:path w="8756650">
                <a:moveTo>
                  <a:pt x="0" y="0"/>
                </a:moveTo>
                <a:lnTo>
                  <a:pt x="8756278" y="0"/>
                </a:lnTo>
              </a:path>
            </a:pathLst>
          </a:custGeom>
          <a:ln w="23559">
            <a:solidFill>
              <a:srgbClr val="0F1328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g object 19"/>
          <p:cNvSpPr/>
          <p:nvPr/>
        </p:nvSpPr>
        <p:spPr>
          <a:xfrm>
            <a:off x="1028764" y="3828417"/>
            <a:ext cx="8686165" cy="0"/>
          </a:xfrm>
          <a:custGeom>
            <a:avLst/>
            <a:gdLst/>
            <a:ahLst/>
            <a:cxnLst/>
            <a:rect l="l" t="t" r="r" b="b"/>
            <a:pathLst>
              <a:path w="8686165">
                <a:moveTo>
                  <a:pt x="0" y="0"/>
                </a:moveTo>
                <a:lnTo>
                  <a:pt x="8685599" y="0"/>
                </a:lnTo>
              </a:path>
            </a:pathLst>
          </a:custGeom>
          <a:ln w="23559">
            <a:solidFill>
              <a:srgbClr val="0F1328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5900" b="0" i="0">
                <a:solidFill>
                  <a:srgbClr val="151515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1005205" y="2601150"/>
            <a:ext cx="8745284" cy="74641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10353611" y="2601150"/>
            <a:ext cx="8745284" cy="74641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4/6/2026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5706" y="5560040"/>
            <a:ext cx="20080605" cy="290830"/>
          </a:xfrm>
          <a:custGeom>
            <a:avLst/>
            <a:gdLst/>
            <a:ahLst/>
            <a:cxnLst/>
            <a:rect l="l" t="t" r="r" b="b"/>
            <a:pathLst>
              <a:path w="20080605" h="290829">
                <a:moveTo>
                  <a:pt x="20080541" y="290567"/>
                </a:moveTo>
                <a:lnTo>
                  <a:pt x="0" y="290567"/>
                </a:lnTo>
                <a:lnTo>
                  <a:pt x="0" y="0"/>
                </a:lnTo>
                <a:lnTo>
                  <a:pt x="20080541" y="0"/>
                </a:lnTo>
                <a:lnTo>
                  <a:pt x="20080541" y="290567"/>
                </a:lnTo>
                <a:close/>
              </a:path>
            </a:pathLst>
          </a:custGeom>
          <a:solidFill>
            <a:srgbClr val="0F162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5900" b="0" i="0">
                <a:solidFill>
                  <a:srgbClr val="151515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4/6/2026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4/6/2026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342859" y="758219"/>
            <a:ext cx="17418381" cy="92900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5900" b="0" i="0">
                <a:solidFill>
                  <a:srgbClr val="151515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888573" y="4036526"/>
            <a:ext cx="18319115" cy="448690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6835394" y="10517696"/>
            <a:ext cx="6433312" cy="56546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1005205" y="10517696"/>
            <a:ext cx="4623943" cy="56546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4/6/2026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4474953" y="10517696"/>
            <a:ext cx="4623943" cy="56546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780829" y="2682875"/>
            <a:ext cx="12344402" cy="1420261"/>
          </a:xfrm>
          <a:prstGeom prst="rect">
            <a:avLst/>
          </a:prstGeom>
          <a:solidFill>
            <a:schemeClr val="accent2"/>
          </a:solidFill>
          <a:ln>
            <a:solidFill>
              <a:schemeClr val="accent1"/>
            </a:solidFill>
          </a:ln>
        </p:spPr>
        <p:txBody>
          <a:bodyPr vert="horz" wrap="square" lIns="0" tIns="12065" rIns="0" bIns="0" rtlCol="0">
            <a:spAutoFit/>
          </a:bodyPr>
          <a:lstStyle/>
          <a:p>
            <a:pPr marL="12700" algn="ctr">
              <a:spcBef>
                <a:spcPts val="95"/>
              </a:spcBef>
            </a:pPr>
            <a:r>
              <a:rPr lang="fr-FR" b="1" dirty="0"/>
              <a:t>LES TROUBLES DE </a:t>
            </a:r>
            <a:r>
              <a:rPr lang="fr-FR" b="1" dirty="0" smtClean="0"/>
              <a:t>L’APPETIT</a:t>
            </a:r>
            <a:r>
              <a:rPr lang="fr-FR" sz="9150" dirty="0" smtClean="0"/>
              <a:t>  </a:t>
            </a:r>
            <a:endParaRPr sz="9150" dirty="0"/>
          </a:p>
        </p:txBody>
      </p:sp>
      <p:sp>
        <p:nvSpPr>
          <p:cNvPr id="3" name="object 3"/>
          <p:cNvSpPr txBox="1"/>
          <p:nvPr/>
        </p:nvSpPr>
        <p:spPr>
          <a:xfrm>
            <a:off x="3771939" y="4898440"/>
            <a:ext cx="12111355" cy="368139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wrap="square" lIns="0" tIns="17145" rIns="0" bIns="0" rtlCol="0">
            <a:spAutoFit/>
          </a:bodyPr>
          <a:lstStyle/>
          <a:p>
            <a:pPr marL="12065" marR="5080" algn="ctr">
              <a:lnSpc>
                <a:spcPct val="120000"/>
              </a:lnSpc>
              <a:spcBef>
                <a:spcPts val="1685"/>
              </a:spcBef>
            </a:pPr>
            <a:r>
              <a:rPr lang="fr-FR" sz="4800" dirty="0" smtClean="0">
                <a:latin typeface="Times New Roman"/>
                <a:cs typeface="Times New Roman"/>
              </a:rPr>
              <a:t>Sémiologie digestive </a:t>
            </a:r>
          </a:p>
          <a:p>
            <a:pPr marL="12065" marR="5080" algn="ctr">
              <a:lnSpc>
                <a:spcPct val="120000"/>
              </a:lnSpc>
              <a:spcBef>
                <a:spcPts val="1685"/>
              </a:spcBef>
            </a:pPr>
            <a:r>
              <a:rPr lang="fr-FR" sz="4800" spc="-10" dirty="0" smtClean="0">
                <a:solidFill>
                  <a:srgbClr val="677082"/>
                </a:solidFill>
                <a:latin typeface="Times New Roman"/>
                <a:cs typeface="Times New Roman"/>
              </a:rPr>
              <a:t>3</a:t>
            </a:r>
            <a:r>
              <a:rPr lang="fr-FR" sz="4800" spc="-10" baseline="30000" dirty="0" smtClean="0">
                <a:solidFill>
                  <a:srgbClr val="677082"/>
                </a:solidFill>
                <a:latin typeface="Times New Roman"/>
                <a:cs typeface="Times New Roman"/>
              </a:rPr>
              <a:t>ème</a:t>
            </a:r>
            <a:r>
              <a:rPr lang="fr-FR" sz="4800" spc="-10" dirty="0" smtClean="0">
                <a:solidFill>
                  <a:srgbClr val="677082"/>
                </a:solidFill>
                <a:latin typeface="Times New Roman"/>
                <a:cs typeface="Times New Roman"/>
              </a:rPr>
              <a:t>  année </a:t>
            </a:r>
            <a:r>
              <a:rPr sz="3350" spc="-10" dirty="0" smtClean="0">
                <a:solidFill>
                  <a:srgbClr val="677082"/>
                </a:solidFill>
                <a:latin typeface="Calibri"/>
                <a:cs typeface="Calibri"/>
              </a:rPr>
              <a:t>.</a:t>
            </a:r>
            <a:endParaRPr lang="fr-FR" sz="3350" spc="-10" dirty="0" smtClean="0">
              <a:solidFill>
                <a:srgbClr val="677082"/>
              </a:solidFill>
              <a:latin typeface="Calibri"/>
              <a:cs typeface="Calibri"/>
            </a:endParaRPr>
          </a:p>
          <a:p>
            <a:pPr marL="12065" marR="5080" algn="ctr">
              <a:lnSpc>
                <a:spcPct val="120000"/>
              </a:lnSpc>
              <a:spcBef>
                <a:spcPts val="1685"/>
              </a:spcBef>
            </a:pPr>
            <a:r>
              <a:rPr lang="fr-FR" sz="3350" b="1" spc="-10" dirty="0" smtClean="0">
                <a:solidFill>
                  <a:srgbClr val="677082"/>
                </a:solidFill>
                <a:latin typeface="Calibri"/>
                <a:cs typeface="Calibri"/>
              </a:rPr>
              <a:t>Faculté de médecine annexe de Tiaret</a:t>
            </a:r>
          </a:p>
          <a:p>
            <a:pPr marL="12065" marR="5080" algn="ctr">
              <a:lnSpc>
                <a:spcPct val="120000"/>
              </a:lnSpc>
              <a:spcBef>
                <a:spcPts val="1685"/>
              </a:spcBef>
            </a:pPr>
            <a:r>
              <a:rPr lang="fr-FR" sz="3350" b="1" spc="-10" dirty="0" smtClean="0">
                <a:solidFill>
                  <a:srgbClr val="677082"/>
                </a:solidFill>
                <a:latin typeface="Calibri"/>
                <a:cs typeface="Calibri"/>
              </a:rPr>
              <a:t>Dr BELKAHLA REDA  </a:t>
            </a:r>
            <a:endParaRPr sz="3350" b="1" dirty="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6511487" y="9757077"/>
            <a:ext cx="7086600" cy="359410"/>
          </a:xfrm>
          <a:prstGeom prst="rect">
            <a:avLst/>
          </a:prstGeom>
          <a:solidFill>
            <a:srgbClr val="FFFF00"/>
          </a:solidFill>
          <a:ln>
            <a:solidFill>
              <a:schemeClr val="accent1"/>
            </a:solidFill>
          </a:ln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lang="fr-FR" sz="2200" b="1" dirty="0" smtClean="0">
                <a:solidFill>
                  <a:srgbClr val="648297"/>
                </a:solidFill>
                <a:latin typeface="Calibri"/>
                <a:cs typeface="Calibri"/>
              </a:rPr>
              <a:t>                        Année universitaire 2025-2026</a:t>
            </a:r>
            <a:endParaRPr sz="2200" b="1" dirty="0">
              <a:latin typeface="Calibri"/>
              <a:cs typeface="Calibri"/>
            </a:endParaRPr>
          </a:p>
        </p:txBody>
      </p:sp>
      <p:pic>
        <p:nvPicPr>
          <p:cNvPr id="6" name="Imag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0947"/>
            <a:ext cx="3270250" cy="3052927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995650" y="19201"/>
            <a:ext cx="4108450" cy="243507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632450" y="930275"/>
            <a:ext cx="6784230" cy="646331"/>
          </a:xfrm>
          <a:prstGeom prst="rect">
            <a:avLst/>
          </a:prstGeom>
          <a:solidFill>
            <a:schemeClr val="accent3"/>
          </a:solidFill>
          <a:ln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pPr marL="457200">
              <a:spcAft>
                <a:spcPts val="0"/>
              </a:spcAft>
            </a:pPr>
            <a:r>
              <a:rPr lang="fr-FR" sz="3600" b="1" dirty="0">
                <a:solidFill>
                  <a:srgbClr val="262626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4</a:t>
            </a:r>
            <a:r>
              <a:rPr lang="fr-FR" sz="3600" b="1" dirty="0" smtClean="0">
                <a:solidFill>
                  <a:srgbClr val="262626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-Les </a:t>
            </a:r>
            <a:r>
              <a:rPr lang="fr-FR" sz="3600" b="1" dirty="0" smtClean="0">
                <a:solidFill>
                  <a:srgbClr val="262626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causes de la polyphagie </a:t>
            </a:r>
            <a:r>
              <a:rPr lang="fr-FR" sz="3600" b="1" dirty="0" smtClean="0">
                <a:solidFill>
                  <a:srgbClr val="262626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   </a:t>
            </a:r>
            <a:endParaRPr lang="fr-FR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879850" y="3444875"/>
            <a:ext cx="11963400" cy="1446550"/>
          </a:xfrm>
          <a:prstGeom prst="rect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fr-FR" sz="4400" dirty="0"/>
              <a:t>- le diabète sucré ; </a:t>
            </a:r>
          </a:p>
          <a:p>
            <a:r>
              <a:rPr lang="fr-FR" sz="4400" dirty="0"/>
              <a:t>- la dépression mentale (trouble psychiatrique).</a:t>
            </a:r>
          </a:p>
        </p:txBody>
      </p:sp>
    </p:spTree>
    <p:extLst>
      <p:ext uri="{BB962C8B-B14F-4D97-AF65-F5344CB8AC3E}">
        <p14:creationId xmlns:p14="http://schemas.microsoft.com/office/powerpoint/2010/main" val="13715746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851650" y="1006475"/>
            <a:ext cx="5943600" cy="97545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2"/>
            </a:solidFill>
          </a:ln>
        </p:spPr>
        <p:txBody>
          <a:bodyPr vert="horz" wrap="square" lIns="0" tIns="66862" rIns="0" bIns="0" rtlCol="0">
            <a:spAutoFit/>
          </a:bodyPr>
          <a:lstStyle/>
          <a:p>
            <a:pPr algn="ctr">
              <a:spcBef>
                <a:spcPts val="140"/>
              </a:spcBef>
            </a:pPr>
            <a:r>
              <a:rPr lang="fr-FR" b="1" dirty="0" smtClean="0"/>
              <a:t>Introduction </a:t>
            </a:r>
            <a:r>
              <a:rPr lang="fr-FR" b="1" dirty="0"/>
              <a:t> </a:t>
            </a:r>
            <a:endParaRPr sz="5500" dirty="0">
              <a:latin typeface="Cambria"/>
              <a:cs typeface="Cambria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212850" y="4054475"/>
            <a:ext cx="17221199" cy="6740307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marL="800100" indent="-571500" algn="just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fr-FR" sz="36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L’appareil digestif comprend le tube digestif de la bouche à la marge anale et les organes annexes (glandes salivaires, foie, voies biliaires et pancréas). </a:t>
            </a:r>
            <a:endParaRPr lang="fr-FR" sz="36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800100" indent="-571500" algn="just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fr-FR" sz="36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L’interrogatoire est le temps capital de l’examen du tube digestif, il permet l’analyse des troubles fonctionnels. </a:t>
            </a:r>
            <a:endParaRPr lang="fr-FR" sz="36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800100" indent="-571500" algn="just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fr-FR" sz="36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Les troubles fonctionnels du tube digestif sont les troubles de l’appétit, les vomissements, la dysphagie, les troubles du transit intestinal, les douleurs abdominales et les hémorragies digestives. </a:t>
            </a:r>
            <a:endParaRPr lang="fr-FR" sz="36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800100" indent="-571500" algn="just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fr-FR" sz="36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Ce cours se limite au troubles de l’appétit.</a:t>
            </a:r>
            <a:endParaRPr lang="fr-FR" sz="36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6013450" y="3825875"/>
            <a:ext cx="7196201" cy="1323439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r>
              <a:rPr lang="fr-FR" sz="8000" b="1" dirty="0">
                <a:solidFill>
                  <a:srgbClr val="FF0000"/>
                </a:solidFill>
              </a:rPr>
              <a:t>A) ANOREXIE </a:t>
            </a:r>
            <a:endParaRPr lang="fr-FR" sz="8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74119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708650" y="777875"/>
            <a:ext cx="3466013" cy="769441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r>
              <a:rPr lang="fr-FR" sz="4400" b="1" dirty="0" smtClean="0"/>
              <a:t>1/</a:t>
            </a:r>
            <a:r>
              <a:rPr lang="fr-FR" sz="4400" b="1" dirty="0" err="1" smtClean="0"/>
              <a:t>d</a:t>
            </a:r>
            <a:r>
              <a:rPr lang="fr-FR" sz="4400" b="1" dirty="0" err="1"/>
              <a:t>è</a:t>
            </a:r>
            <a:r>
              <a:rPr lang="fr-FR" sz="4400" b="1" dirty="0" err="1" smtClean="0"/>
              <a:t>finition</a:t>
            </a:r>
            <a:r>
              <a:rPr lang="fr-FR" sz="4400" b="1" dirty="0" smtClean="0"/>
              <a:t> </a:t>
            </a:r>
            <a:r>
              <a:rPr lang="fr-FR" sz="3200" b="1" dirty="0" smtClean="0"/>
              <a:t> </a:t>
            </a:r>
            <a:endParaRPr lang="fr-FR" sz="3200" b="1" dirty="0"/>
          </a:p>
        </p:txBody>
      </p:sp>
      <p:sp>
        <p:nvSpPr>
          <p:cNvPr id="3" name="Rectangle 2"/>
          <p:cNvSpPr/>
          <p:nvPr/>
        </p:nvSpPr>
        <p:spPr>
          <a:xfrm>
            <a:off x="2889250" y="2301875"/>
            <a:ext cx="14630400" cy="5509200"/>
          </a:xfrm>
          <a:prstGeom prst="rect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marL="571500" indent="-571500">
              <a:buFont typeface="Wingdings" panose="05000000000000000000" pitchFamily="2" charset="2"/>
              <a:buChar char="q"/>
            </a:pPr>
            <a:r>
              <a:rPr lang="fr-FR" sz="4400" dirty="0"/>
              <a:t>L’anorexie est la diminution ou la perte de l'appétit. </a:t>
            </a:r>
            <a:endParaRPr lang="fr-FR" sz="4400" dirty="0" smtClean="0"/>
          </a:p>
          <a:p>
            <a:endParaRPr lang="fr-FR" sz="4400" dirty="0"/>
          </a:p>
          <a:p>
            <a:pPr marL="571500" indent="-571500">
              <a:buFont typeface="Wingdings" panose="05000000000000000000" pitchFamily="2" charset="2"/>
              <a:buChar char="q"/>
            </a:pPr>
            <a:r>
              <a:rPr lang="fr-FR" sz="4400" dirty="0"/>
              <a:t>Elle peut être</a:t>
            </a:r>
            <a:r>
              <a:rPr lang="fr-FR" sz="4400" b="1" u="sng" dirty="0">
                <a:solidFill>
                  <a:srgbClr val="FF0000"/>
                </a:solidFill>
              </a:rPr>
              <a:t> globale </a:t>
            </a:r>
            <a:r>
              <a:rPr lang="fr-FR" sz="4400" dirty="0"/>
              <a:t>: intéressant tous les aliments,</a:t>
            </a:r>
          </a:p>
          <a:p>
            <a:r>
              <a:rPr lang="fr-FR" sz="4400" dirty="0"/>
              <a:t> Ou </a:t>
            </a:r>
            <a:r>
              <a:rPr lang="fr-FR" sz="4400" b="1" u="sng" dirty="0">
                <a:solidFill>
                  <a:srgbClr val="FF0000"/>
                </a:solidFill>
              </a:rPr>
              <a:t>élective</a:t>
            </a:r>
            <a:r>
              <a:rPr lang="fr-FR" sz="4400" dirty="0"/>
              <a:t> : ne portant que sur certains aliments ; </a:t>
            </a:r>
            <a:endParaRPr lang="fr-FR" sz="4400" dirty="0" smtClean="0"/>
          </a:p>
          <a:p>
            <a:endParaRPr lang="fr-FR" sz="4400" dirty="0" smtClean="0"/>
          </a:p>
          <a:p>
            <a:r>
              <a:rPr lang="fr-FR" sz="4400" dirty="0" smtClean="0"/>
              <a:t>exemple </a:t>
            </a:r>
            <a:r>
              <a:rPr lang="fr-FR" sz="4400" dirty="0"/>
              <a:t>: anorexie intéressant la viande et s'accompagnant souvent d'un dégoût du tabac au cours de l'hépatite virale. </a:t>
            </a:r>
          </a:p>
        </p:txBody>
      </p:sp>
    </p:spTree>
    <p:extLst>
      <p:ext uri="{BB962C8B-B14F-4D97-AF65-F5344CB8AC3E}">
        <p14:creationId xmlns:p14="http://schemas.microsoft.com/office/powerpoint/2010/main" val="24613634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775450" y="625475"/>
            <a:ext cx="5029200" cy="1015663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fr-FR" sz="3600" b="1" dirty="0" smtClean="0"/>
              <a:t>II-Etude sémiologique</a:t>
            </a:r>
            <a:r>
              <a:rPr lang="fr-FR" sz="6000" b="1" dirty="0" smtClean="0"/>
              <a:t>  </a:t>
            </a:r>
            <a:endParaRPr lang="fr-FR" sz="6000" b="1" dirty="0"/>
          </a:p>
        </p:txBody>
      </p:sp>
      <p:sp>
        <p:nvSpPr>
          <p:cNvPr id="3" name="Rectangle 2"/>
          <p:cNvSpPr/>
          <p:nvPr/>
        </p:nvSpPr>
        <p:spPr>
          <a:xfrm>
            <a:off x="2672444" y="2073275"/>
            <a:ext cx="15304405" cy="3416320"/>
          </a:xfrm>
          <a:prstGeom prst="rect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lvl="0" rtl="0"/>
            <a:r>
              <a:rPr lang="fr-FR" sz="3600" b="1" dirty="0" smtClean="0"/>
              <a:t>1)L’interrogatoire </a:t>
            </a:r>
            <a:r>
              <a:rPr lang="fr-FR" sz="3600" dirty="0"/>
              <a:t>: impression d’intolérance alimentaire. </a:t>
            </a:r>
          </a:p>
          <a:p>
            <a:r>
              <a:rPr lang="fr-FR" sz="3600" dirty="0"/>
              <a:t>Déceler les signes associés : une fièvre, une asthénie, une toux, un vomissement…</a:t>
            </a:r>
          </a:p>
          <a:p>
            <a:r>
              <a:rPr lang="fr-FR" sz="3600" b="1" dirty="0"/>
              <a:t>2) Examen physique</a:t>
            </a:r>
            <a:r>
              <a:rPr lang="fr-FR" sz="3600" dirty="0"/>
              <a:t> : complet, </a:t>
            </a:r>
            <a:r>
              <a:rPr lang="fr-FR" sz="3600" dirty="0" err="1"/>
              <a:t>c-à-d</a:t>
            </a:r>
            <a:r>
              <a:rPr lang="fr-FR" sz="3600" dirty="0"/>
              <a:t> examen des appareils un à un.</a:t>
            </a:r>
          </a:p>
          <a:p>
            <a:r>
              <a:rPr lang="fr-FR" sz="3600" b="1" dirty="0"/>
              <a:t>3) Les examens complémentaires</a:t>
            </a:r>
            <a:r>
              <a:rPr lang="fr-FR" sz="3600" dirty="0"/>
              <a:t> : indiqués en fonction des résultats de l’examen clinique</a:t>
            </a:r>
            <a:r>
              <a:rPr lang="fr-FR" sz="18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7461543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766050" y="1006475"/>
            <a:ext cx="6211957" cy="646331"/>
          </a:xfrm>
          <a:prstGeom prst="rect">
            <a:avLst/>
          </a:prstGeom>
          <a:solidFill>
            <a:schemeClr val="accent3"/>
          </a:solidFill>
          <a:ln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pPr marL="457200">
              <a:spcAft>
                <a:spcPts val="0"/>
              </a:spcAft>
            </a:pPr>
            <a:r>
              <a:rPr lang="fr-FR" sz="3600" b="1" dirty="0">
                <a:solidFill>
                  <a:srgbClr val="262626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4</a:t>
            </a:r>
            <a:r>
              <a:rPr lang="fr-FR" sz="3600" b="1" dirty="0" smtClean="0">
                <a:solidFill>
                  <a:srgbClr val="262626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-Les </a:t>
            </a:r>
            <a:r>
              <a:rPr lang="fr-FR" sz="3600" b="1" dirty="0" smtClean="0">
                <a:solidFill>
                  <a:srgbClr val="262626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causes de l’anorexie</a:t>
            </a:r>
            <a:r>
              <a:rPr lang="fr-FR" sz="3600" b="1" dirty="0" smtClean="0">
                <a:solidFill>
                  <a:srgbClr val="262626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     </a:t>
            </a:r>
            <a:endParaRPr lang="fr-FR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432050" y="3597275"/>
            <a:ext cx="14103350" cy="6247864"/>
          </a:xfrm>
          <a:prstGeom prst="rect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lvl="0" rtl="0"/>
            <a:r>
              <a:rPr lang="fr-FR" sz="4000" dirty="0" smtClean="0"/>
              <a:t>-L'anorexie </a:t>
            </a:r>
            <a:r>
              <a:rPr lang="fr-FR" sz="4000" dirty="0"/>
              <a:t>peut témoigner d'une affection digestive : ulcère </a:t>
            </a:r>
            <a:r>
              <a:rPr lang="fr-FR" sz="4000" dirty="0" err="1"/>
              <a:t>gastro-duodénal</a:t>
            </a:r>
            <a:r>
              <a:rPr lang="fr-FR" sz="4000" dirty="0"/>
              <a:t>, cancer digestif</a:t>
            </a:r>
            <a:r>
              <a:rPr lang="fr-FR" sz="4000" dirty="0" smtClean="0"/>
              <a:t>.</a:t>
            </a:r>
          </a:p>
          <a:p>
            <a:pPr lvl="0" rtl="0"/>
            <a:r>
              <a:rPr lang="fr-FR" sz="4000" dirty="0" smtClean="0"/>
              <a:t> </a:t>
            </a:r>
            <a:endParaRPr lang="fr-FR" sz="4000" dirty="0"/>
          </a:p>
          <a:p>
            <a:pPr lvl="0"/>
            <a:r>
              <a:rPr lang="fr-FR" sz="4000" dirty="0" smtClean="0"/>
              <a:t>-Elle </a:t>
            </a:r>
            <a:r>
              <a:rPr lang="fr-FR" sz="4000" dirty="0"/>
              <a:t>peut avoir d'autres origines :</a:t>
            </a:r>
          </a:p>
          <a:p>
            <a:pPr lvl="1"/>
            <a:r>
              <a:rPr lang="fr-FR" sz="4000" dirty="0"/>
              <a:t>Une origine psychique : anorexie mentale qui se rencontre surtout chez la femme ou la jeune fille, déclenchée par un choc émotif et s'accompagnant d'un amaigrissement important.</a:t>
            </a:r>
          </a:p>
          <a:p>
            <a:r>
              <a:rPr lang="fr-FR" sz="4000" dirty="0"/>
              <a:t> -</a:t>
            </a:r>
            <a:r>
              <a:rPr lang="fr-FR" sz="4000" dirty="0" smtClean="0"/>
              <a:t>Une </a:t>
            </a:r>
            <a:r>
              <a:rPr lang="fr-FR" sz="4000" dirty="0"/>
              <a:t>maladie infectieuse ; exemple : la tuberculose ; paludisme ; ….</a:t>
            </a:r>
          </a:p>
        </p:txBody>
      </p:sp>
    </p:spTree>
    <p:extLst>
      <p:ext uri="{BB962C8B-B14F-4D97-AF65-F5344CB8AC3E}">
        <p14:creationId xmlns:p14="http://schemas.microsoft.com/office/powerpoint/2010/main" val="40271125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6013450" y="3825875"/>
            <a:ext cx="9022022" cy="1323439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r>
              <a:rPr lang="fr-FR" sz="8000" b="1" dirty="0" smtClean="0">
                <a:solidFill>
                  <a:srgbClr val="FF0000"/>
                </a:solidFill>
              </a:rPr>
              <a:t>B) La polyphagie  </a:t>
            </a:r>
            <a:endParaRPr lang="fr-FR" sz="8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31244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708650" y="777875"/>
            <a:ext cx="3466013" cy="769441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r>
              <a:rPr lang="fr-FR" sz="4400" b="1" dirty="0" smtClean="0"/>
              <a:t>1/</a:t>
            </a:r>
            <a:r>
              <a:rPr lang="fr-FR" sz="4400" b="1" dirty="0" err="1" smtClean="0"/>
              <a:t>d</a:t>
            </a:r>
            <a:r>
              <a:rPr lang="fr-FR" sz="4400" b="1" dirty="0" err="1"/>
              <a:t>è</a:t>
            </a:r>
            <a:r>
              <a:rPr lang="fr-FR" sz="4400" b="1" dirty="0" err="1" smtClean="0"/>
              <a:t>finition</a:t>
            </a:r>
            <a:r>
              <a:rPr lang="fr-FR" sz="4400" b="1" dirty="0" smtClean="0"/>
              <a:t> </a:t>
            </a:r>
            <a:r>
              <a:rPr lang="fr-FR" sz="3200" b="1" dirty="0" smtClean="0"/>
              <a:t> </a:t>
            </a:r>
            <a:endParaRPr lang="fr-FR" sz="3200" b="1" dirty="0"/>
          </a:p>
        </p:txBody>
      </p:sp>
      <p:sp>
        <p:nvSpPr>
          <p:cNvPr id="3" name="Rectangle 2"/>
          <p:cNvSpPr/>
          <p:nvPr/>
        </p:nvSpPr>
        <p:spPr>
          <a:xfrm>
            <a:off x="3117850" y="3597275"/>
            <a:ext cx="13944600" cy="1569660"/>
          </a:xfrm>
          <a:prstGeom prst="rect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fr-FR" sz="4800" dirty="0"/>
              <a:t>augmentation de l'appétit consommation excessive d’aliments</a:t>
            </a:r>
            <a:r>
              <a:rPr lang="fr-FR" sz="1800" dirty="0"/>
              <a:t>.</a:t>
            </a:r>
            <a:endParaRPr lang="fr-FR" sz="4400" dirty="0"/>
          </a:p>
        </p:txBody>
      </p:sp>
    </p:spTree>
    <p:extLst>
      <p:ext uri="{BB962C8B-B14F-4D97-AF65-F5344CB8AC3E}">
        <p14:creationId xmlns:p14="http://schemas.microsoft.com/office/powerpoint/2010/main" val="37841230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775450" y="625475"/>
            <a:ext cx="5029200" cy="1015663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fr-FR" sz="3600" b="1" dirty="0" smtClean="0"/>
              <a:t>II-Etude sémiologique</a:t>
            </a:r>
            <a:r>
              <a:rPr lang="fr-FR" sz="6000" b="1" dirty="0" smtClean="0"/>
              <a:t>  </a:t>
            </a:r>
            <a:endParaRPr lang="fr-FR" sz="6000" b="1" dirty="0"/>
          </a:p>
        </p:txBody>
      </p:sp>
      <p:sp>
        <p:nvSpPr>
          <p:cNvPr id="3" name="Rectangle 2"/>
          <p:cNvSpPr/>
          <p:nvPr/>
        </p:nvSpPr>
        <p:spPr>
          <a:xfrm>
            <a:off x="2672444" y="2073275"/>
            <a:ext cx="15304405" cy="8710077"/>
          </a:xfrm>
          <a:prstGeom prst="rect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marL="571500" lvl="0" indent="-571500" rtl="0">
              <a:buFont typeface="Wingdings" panose="05000000000000000000" pitchFamily="2" charset="2"/>
              <a:buChar char="q"/>
            </a:pPr>
            <a:r>
              <a:rPr lang="fr-FR" sz="4000" b="1" dirty="0"/>
              <a:t>Interrogatoire</a:t>
            </a:r>
            <a:r>
              <a:rPr lang="fr-FR" sz="4000" dirty="0"/>
              <a:t> : prise médicamenteuse, une polyurie (augmentation de la quantité d’urines émises), une polydipsie (sensation de soif exagérée) …</a:t>
            </a:r>
          </a:p>
          <a:p>
            <a:pPr marL="571500" lvl="0" indent="-571500">
              <a:buFont typeface="Wingdings" panose="05000000000000000000" pitchFamily="2" charset="2"/>
              <a:buChar char="q"/>
            </a:pPr>
            <a:r>
              <a:rPr lang="fr-FR" sz="4000" b="1" dirty="0"/>
              <a:t>L’examen physique : </a:t>
            </a:r>
            <a:endParaRPr lang="fr-FR" sz="4000" dirty="0"/>
          </a:p>
          <a:p>
            <a:r>
              <a:rPr lang="fr-FR" sz="4000" dirty="0"/>
              <a:t>Obésité : Augmentation du poids en rapport à une augmentation de la masse graisseuse ( </a:t>
            </a:r>
            <a:r>
              <a:rPr lang="fr-FR" sz="4000" dirty="0">
                <a:sym typeface="Symbol" panose="05050102010706020507" pitchFamily="18" charset="2"/>
              </a:rPr>
              <a:t></a:t>
            </a:r>
            <a:r>
              <a:rPr lang="fr-FR" sz="4000" dirty="0"/>
              <a:t> 20 % du poids normal ) :</a:t>
            </a:r>
          </a:p>
          <a:p>
            <a:r>
              <a:rPr lang="fr-FR" sz="4000" dirty="0">
                <a:sym typeface="Symbol" panose="05050102010706020507" pitchFamily="18" charset="2"/>
              </a:rPr>
              <a:t></a:t>
            </a:r>
            <a:r>
              <a:rPr lang="fr-FR" sz="4000" dirty="0"/>
              <a:t>Modalités de prise de poids :</a:t>
            </a:r>
          </a:p>
          <a:p>
            <a:r>
              <a:rPr lang="fr-FR" sz="4000" dirty="0"/>
              <a:t> •Choc émotionnel</a:t>
            </a:r>
          </a:p>
          <a:p>
            <a:r>
              <a:rPr lang="fr-FR" sz="4000" dirty="0"/>
              <a:t> •Diminution de l’activité physique</a:t>
            </a:r>
          </a:p>
          <a:p>
            <a:r>
              <a:rPr lang="fr-FR" sz="4000" dirty="0"/>
              <a:t> •Sevrage du tabac </a:t>
            </a:r>
          </a:p>
          <a:p>
            <a:r>
              <a:rPr lang="fr-FR" sz="4000" dirty="0"/>
              <a:t>•Prise médicamenteuse ( pilule, corticoïdes, neuroleptiques) </a:t>
            </a:r>
            <a:r>
              <a:rPr lang="fr-FR" sz="4000" dirty="0">
                <a:sym typeface="Symbol" panose="05050102010706020507" pitchFamily="18" charset="2"/>
              </a:rPr>
              <a:t></a:t>
            </a:r>
            <a:r>
              <a:rPr lang="fr-FR" sz="4000" dirty="0"/>
              <a:t>Comportement alimentaire • </a:t>
            </a:r>
            <a:r>
              <a:rPr lang="fr-FR" sz="4000" dirty="0">
                <a:sym typeface="Symbol" panose="05050102010706020507" pitchFamily="18" charset="2"/>
              </a:rPr>
              <a:t></a:t>
            </a:r>
            <a:r>
              <a:rPr lang="fr-FR" sz="4000" dirty="0"/>
              <a:t>Dépenses énergétiques </a:t>
            </a:r>
          </a:p>
          <a:p>
            <a:r>
              <a:rPr lang="fr-FR" sz="4000" dirty="0">
                <a:sym typeface="Symbol" panose="05050102010706020507" pitchFamily="18" charset="2"/>
              </a:rPr>
              <a:t></a:t>
            </a:r>
            <a:r>
              <a:rPr lang="fr-FR" sz="4000" dirty="0"/>
              <a:t>Enquête psychologique </a:t>
            </a:r>
          </a:p>
          <a:p>
            <a:r>
              <a:rPr lang="fr-FR" sz="4000" dirty="0">
                <a:sym typeface="Symbol" panose="05050102010706020507" pitchFamily="18" charset="2"/>
              </a:rPr>
              <a:t></a:t>
            </a:r>
            <a:r>
              <a:rPr lang="fr-FR" sz="4000" dirty="0"/>
              <a:t>Enquête familiale</a:t>
            </a:r>
          </a:p>
        </p:txBody>
      </p:sp>
    </p:spTree>
    <p:extLst>
      <p:ext uri="{BB962C8B-B14F-4D97-AF65-F5344CB8AC3E}">
        <p14:creationId xmlns:p14="http://schemas.microsoft.com/office/powerpoint/2010/main" val="35225647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22084</TotalTime>
  <Words>422</Words>
  <Application>Microsoft Office PowerPoint</Application>
  <PresentationFormat>Custom</PresentationFormat>
  <Paragraphs>47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7" baseType="lpstr">
      <vt:lpstr>Arial</vt:lpstr>
      <vt:lpstr>Calibri</vt:lpstr>
      <vt:lpstr>Cambria</vt:lpstr>
      <vt:lpstr>Symbol</vt:lpstr>
      <vt:lpstr>Times New Roman</vt:lpstr>
      <vt:lpstr>Wingdings</vt:lpstr>
      <vt:lpstr>Office Theme</vt:lpstr>
      <vt:lpstr>LES TROUBLES DE L’APPETIT  </vt:lpstr>
      <vt:lpstr>Introduction  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</dc:title>
  <dc:creator>User</dc:creator>
  <cp:lastModifiedBy>User</cp:lastModifiedBy>
  <cp:revision>44</cp:revision>
  <dcterms:created xsi:type="dcterms:W3CDTF">2026-03-21T20:22:41Z</dcterms:created>
  <dcterms:modified xsi:type="dcterms:W3CDTF">2026-04-06T22:02:40Z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2026-03-20T00:00:00Z</vt:filetime>
  </property>
  <property fmtid="{D5CDD505-2E9C-101B-9397-08002B2CF9AE}" pid="3" name="LastSaved">
    <vt:filetime>2026-03-21T00:00:00Z</vt:filetime>
  </property>
</Properties>
</file>